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75" r:id="rId4"/>
    <p:sldId id="276" r:id="rId5"/>
    <p:sldId id="281" r:id="rId6"/>
    <p:sldId id="280" r:id="rId7"/>
    <p:sldId id="282" r:id="rId8"/>
    <p:sldId id="277" r:id="rId9"/>
    <p:sldId id="27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OPnuoQf31s4X9i5rMOyP/YivS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4DA1B8-018C-42DC-9080-0B08D2B249C7}">
  <a:tblStyle styleId="{844DA1B8-018C-42DC-9080-0B08D2B249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0005A88-0A58-4130-8539-FAA6C7A1FD9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6a13a78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86a13a783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86a13a7834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rgbClr val="DCA8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34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70384" y="4795881"/>
            <a:ext cx="1620681" cy="17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1311546" y="6210300"/>
            <a:ext cx="6179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James Hogg Middle School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18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IB World School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4114800" y="-1447800"/>
            <a:ext cx="45720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 rot="5400000">
            <a:off x="2001837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 rot="5400000">
            <a:off x="7254557" y="1859285"/>
            <a:ext cx="5851525" cy="268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 rot="10800000" flipH="1">
            <a:off x="92550" y="2376830"/>
            <a:ext cx="120180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rgbClr val="DCA8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>
            <a:spLocks noGrp="1"/>
          </p:cNvSpPr>
          <p:nvPr>
            <p:ph type="sldNum" idx="12"/>
          </p:nvPr>
        </p:nvSpPr>
        <p:spPr>
          <a:xfrm>
            <a:off x="195072" y="6208776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5786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12192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604000" y="2247900"/>
            <a:ext cx="497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604000" y="1447800"/>
            <a:ext cx="4978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1219200" y="2247900"/>
            <a:ext cx="497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1219200" y="1447800"/>
            <a:ext cx="4978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39624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18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sldNum" idx="12"/>
          </p:nvPr>
        </p:nvSpPr>
        <p:spPr>
          <a:xfrm>
            <a:off x="195072" y="6208776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2"/>
          <p:cNvSpPr/>
          <p:nvPr/>
        </p:nvSpPr>
        <p:spPr>
          <a:xfrm rot="10800000" flipH="1">
            <a:off x="91076" y="4683555"/>
            <a:ext cx="120091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rgbClr val="DCA8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219200" y="5445825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3369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2575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4319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Calibri"/>
              <a:buChar char="o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None/>
              <a:defRPr sz="28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91078" y="66676"/>
            <a:ext cx="12002498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rgbClr val="9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5000" sy="5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dt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DC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A8A8A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rot="10800000" flipH="1">
            <a:off x="86990" y="1411923"/>
            <a:ext cx="120180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34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dirty="0"/>
              <a:t>January 27, 2021</a:t>
            </a:r>
            <a:endParaRPr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lvl="0">
              <a:buClr>
                <a:schemeClr val="accent1"/>
              </a:buClr>
              <a:buSzPts val="2210"/>
            </a:pPr>
            <a:r>
              <a:rPr lang="en-US" dirty="0"/>
              <a:t>SDMC </a:t>
            </a:r>
          </a:p>
        </p:txBody>
      </p:sp>
      <p:sp>
        <p:nvSpPr>
          <p:cNvPr id="104" name="Google Shape;104;p1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fld>
            <a:endParaRPr sz="1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6a13a7834_0_3"/>
          <p:cNvSpPr>
            <a:spLocks noGrp="1"/>
          </p:cNvSpPr>
          <p:nvPr>
            <p:ph type="sldNum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4" name="Google Shape;134;g86a13a7834_0_3"/>
          <p:cNvSpPr txBox="1">
            <a:spLocks noGrp="1"/>
          </p:cNvSpPr>
          <p:nvPr>
            <p:ph type="body" idx="1"/>
          </p:nvPr>
        </p:nvSpPr>
        <p:spPr>
          <a:xfrm>
            <a:off x="601784" y="1503485"/>
            <a:ext cx="10363200" cy="307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Returning F2F – Cycle 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School Budget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Planning for Next School Year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Enrollment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Master Schedule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Possible New Positions</a:t>
            </a:r>
            <a:endParaRPr dirty="0"/>
          </a:p>
        </p:txBody>
      </p:sp>
      <p:sp>
        <p:nvSpPr>
          <p:cNvPr id="135" name="Google Shape;135;g86a13a7834_0_3"/>
          <p:cNvSpPr txBox="1">
            <a:spLocks noGrp="1"/>
          </p:cNvSpPr>
          <p:nvPr>
            <p:ph type="title"/>
          </p:nvPr>
        </p:nvSpPr>
        <p:spPr>
          <a:xfrm>
            <a:off x="289170" y="2667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400" dirty="0"/>
              <a:t>Agenda </a:t>
            </a:r>
            <a:endParaRPr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AF87E-326C-4FCD-8359-85C9DE4348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E8B1F-1E64-43A6-AB78-2595806D4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122" y="1602154"/>
            <a:ext cx="11020005" cy="4572000"/>
          </a:xfrm>
        </p:spPr>
        <p:txBody>
          <a:bodyPr/>
          <a:lstStyle/>
          <a:p>
            <a:r>
              <a:rPr lang="en-US" dirty="0"/>
              <a:t>By Grade Level</a:t>
            </a:r>
          </a:p>
          <a:p>
            <a:endParaRPr lang="en-US" dirty="0"/>
          </a:p>
          <a:p>
            <a:pPr marL="88265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88265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5BEFE1-303E-48F5-9213-7C51E1B6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700"/>
            <a:ext cx="10363200" cy="1143000"/>
          </a:xfrm>
        </p:spPr>
        <p:txBody>
          <a:bodyPr/>
          <a:lstStyle/>
          <a:p>
            <a:r>
              <a:rPr lang="en-US" dirty="0"/>
              <a:t>Returning Face-to-Face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34320-558B-4B29-BFC4-B56427AA99D8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549B9-405D-4EDE-BEC1-043C5761C999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936E31-7EF7-4E21-9817-6F94A5AA6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58751"/>
              </p:ext>
            </p:extLst>
          </p:nvPr>
        </p:nvGraphicFramePr>
        <p:xfrm>
          <a:off x="952500" y="2330012"/>
          <a:ext cx="10287000" cy="20193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3060696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3728336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926105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920734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42169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Remain Virtual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Person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 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579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2597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+ 13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0197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847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452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+35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1027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00686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A551BF4-F81D-4500-B42F-556A3FC7F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72" y="23810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4042C-537C-41A1-B1A2-12377C22E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648FF-43AA-45FA-B847-04978B42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– Enrollment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4CBF62-B1C3-4CA4-A320-DE1DEA91C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23382"/>
              </p:ext>
            </p:extLst>
          </p:nvPr>
        </p:nvGraphicFramePr>
        <p:xfrm>
          <a:off x="2525204" y="1829375"/>
          <a:ext cx="6910773" cy="1854200"/>
        </p:xfrm>
        <a:graphic>
          <a:graphicData uri="http://schemas.openxmlformats.org/drawingml/2006/table">
            <a:tbl>
              <a:tblPr firstRow="1" bandRow="1">
                <a:tableStyleId>{844DA1B8-018C-42DC-9080-0B08D2B249C7}</a:tableStyleId>
              </a:tblPr>
              <a:tblGrid>
                <a:gridCol w="2303591">
                  <a:extLst>
                    <a:ext uri="{9D8B030D-6E8A-4147-A177-3AD203B41FA5}">
                      <a16:colId xmlns:a16="http://schemas.microsoft.com/office/drawing/2014/main" val="1616135843"/>
                    </a:ext>
                  </a:extLst>
                </a:gridCol>
                <a:gridCol w="2303591">
                  <a:extLst>
                    <a:ext uri="{9D8B030D-6E8A-4147-A177-3AD203B41FA5}">
                      <a16:colId xmlns:a16="http://schemas.microsoft.com/office/drawing/2014/main" val="1000219515"/>
                    </a:ext>
                  </a:extLst>
                </a:gridCol>
                <a:gridCol w="2303591">
                  <a:extLst>
                    <a:ext uri="{9D8B030D-6E8A-4147-A177-3AD203B41FA5}">
                      <a16:colId xmlns:a16="http://schemas.microsoft.com/office/drawing/2014/main" val="3318275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Level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Projected Pre-COVID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8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88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38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3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674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D1AC99-F5C2-4CDF-A985-734A87A81E48}"/>
              </a:ext>
            </a:extLst>
          </p:cNvPr>
          <p:cNvSpPr txBox="1"/>
          <p:nvPr/>
        </p:nvSpPr>
        <p:spPr>
          <a:xfrm>
            <a:off x="2525204" y="3906174"/>
            <a:ext cx="10934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1075-1027= 48 students</a:t>
            </a:r>
          </a:p>
          <a:p>
            <a:endParaRPr lang="en-US" sz="2000" b="1" dirty="0"/>
          </a:p>
          <a:p>
            <a:r>
              <a:rPr lang="en-US" sz="2000" b="1" dirty="0"/>
              <a:t>48 X 3638= $174,624</a:t>
            </a:r>
          </a:p>
          <a:p>
            <a:endParaRPr lang="en-US" sz="2000" b="1" dirty="0"/>
          </a:p>
          <a:p>
            <a:r>
              <a:rPr lang="en-US" sz="2000" b="1" dirty="0"/>
              <a:t>$174,624/2= $87,312</a:t>
            </a:r>
          </a:p>
        </p:txBody>
      </p:sp>
    </p:spTree>
    <p:extLst>
      <p:ext uri="{BB962C8B-B14F-4D97-AF65-F5344CB8AC3E}">
        <p14:creationId xmlns:p14="http://schemas.microsoft.com/office/powerpoint/2010/main" val="19595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10DC1-22B9-4080-973C-45ABBBE92B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C0EF3-25D4-4B88-930A-B6FE2A16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D70C81-8FDF-4F33-82AD-1024D8756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90530"/>
              </p:ext>
            </p:extLst>
          </p:nvPr>
        </p:nvGraphicFramePr>
        <p:xfrm>
          <a:off x="1219199" y="1649406"/>
          <a:ext cx="7472040" cy="4058936"/>
        </p:xfrm>
        <a:graphic>
          <a:graphicData uri="http://schemas.openxmlformats.org/drawingml/2006/table">
            <a:tbl>
              <a:tblPr>
                <a:tableStyleId>{844DA1B8-018C-42DC-9080-0B08D2B249C7}</a:tableStyleId>
              </a:tblPr>
              <a:tblGrid>
                <a:gridCol w="5504297">
                  <a:extLst>
                    <a:ext uri="{9D8B030D-6E8A-4147-A177-3AD203B41FA5}">
                      <a16:colId xmlns:a16="http://schemas.microsoft.com/office/drawing/2014/main" val="3157710520"/>
                    </a:ext>
                  </a:extLst>
                </a:gridCol>
                <a:gridCol w="1967743">
                  <a:extLst>
                    <a:ext uri="{9D8B030D-6E8A-4147-A177-3AD203B41FA5}">
                      <a16:colId xmlns:a16="http://schemas.microsoft.com/office/drawing/2014/main" val="793662808"/>
                    </a:ext>
                  </a:extLst>
                </a:gridCol>
              </a:tblGrid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mbria" panose="02040503050406030204" pitchFamily="18" charset="0"/>
                        </a:rPr>
                        <a:t>Budget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85508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Starting Balance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Cambria" panose="02040503050406030204" pitchFamily="18" charset="0"/>
                        </a:rPr>
                        <a:t>248,924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9118124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mbria" panose="02040503050406030204" pitchFamily="18" charset="0"/>
                        </a:rPr>
                        <a:t>Stipends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80623"/>
                  </a:ext>
                </a:extLst>
              </a:tr>
              <a:tr h="3736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Department Chairs, UIL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10,000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223982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Athletics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57,000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985111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mbria" panose="02040503050406030204" pitchFamily="18" charset="0"/>
                        </a:rPr>
                        <a:t>Extra Duty Pay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241066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Admin Duty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9,000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120508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Clerk Duty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6,280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9351183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mbria" panose="02040503050406030204" pitchFamily="18" charset="0"/>
                        </a:rPr>
                        <a:t>Associate Teachers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502768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4 Teachers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</a:rPr>
                        <a:t>32,400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0933962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133665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mbria" panose="02040503050406030204" pitchFamily="18" charset="0"/>
                        </a:rPr>
                        <a:t>Balance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Cambria" panose="02040503050406030204" pitchFamily="18" charset="0"/>
                        </a:rPr>
                        <a:t>134, 244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17228-3235-4E28-B2C3-A1992F885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28274-6BE7-4F9D-95E7-A1650605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</a:t>
            </a:r>
          </a:p>
          <a:p>
            <a:pPr lvl="1"/>
            <a:r>
              <a:rPr lang="en-US" dirty="0"/>
              <a:t>We need 215 more devices for each student to have their own device.</a:t>
            </a:r>
          </a:p>
          <a:p>
            <a:pPr lvl="2"/>
            <a:r>
              <a:rPr lang="en-US" dirty="0"/>
              <a:t>Laptops - $952</a:t>
            </a:r>
          </a:p>
          <a:p>
            <a:pPr lvl="2"/>
            <a:r>
              <a:rPr lang="en-US" dirty="0"/>
              <a:t>Chromebooks - $316 </a:t>
            </a:r>
          </a:p>
          <a:p>
            <a:r>
              <a:rPr lang="en-US" dirty="0"/>
              <a:t>Furniture </a:t>
            </a:r>
          </a:p>
          <a:p>
            <a:pPr lvl="1"/>
            <a:r>
              <a:rPr lang="en-US" dirty="0"/>
              <a:t>Classroom Desks</a:t>
            </a:r>
          </a:p>
          <a:p>
            <a:pPr lvl="1"/>
            <a:r>
              <a:rPr lang="en-US" dirty="0"/>
              <a:t>Cafeteria Tables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B6D462-3815-4885-8C50-893FE90E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Purchases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24FAC-E57C-4952-B6F5-BF473E43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675" y="3620272"/>
            <a:ext cx="6688891" cy="26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B2402-2A77-4D6A-A657-84F4EA3B97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D595-C700-424C-B563-A177A4943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Refillable Water Fountains - $18,000</a:t>
            </a:r>
          </a:p>
          <a:p>
            <a:endParaRPr lang="en-US" dirty="0"/>
          </a:p>
          <a:p>
            <a:pPr marL="88265" indent="0">
              <a:buNone/>
            </a:pPr>
            <a:endParaRPr lang="en-US" dirty="0"/>
          </a:p>
          <a:p>
            <a:r>
              <a:rPr lang="en-US" dirty="0"/>
              <a:t>Any suggestions?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E63B42-845E-4B7D-BE56-5914BCED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Purchases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0441A-E713-4EA4-9B6F-0C6E7C02F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075" y="1547398"/>
            <a:ext cx="2489078" cy="31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7740C-C996-426B-9D7E-6FFE6CC74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98E55-376A-4007-8394-CE9054A88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Schedule Models</a:t>
            </a:r>
          </a:p>
          <a:p>
            <a:pPr lvl="1"/>
            <a:r>
              <a:rPr lang="en-US" dirty="0"/>
              <a:t>Simultaneous/Concurrent </a:t>
            </a:r>
          </a:p>
          <a:p>
            <a:pPr lvl="1"/>
            <a:r>
              <a:rPr lang="en-US" dirty="0"/>
              <a:t>Virtual only &amp; Face-to-Face only</a:t>
            </a:r>
          </a:p>
          <a:p>
            <a:pPr lvl="1"/>
            <a:r>
              <a:rPr lang="en-US" dirty="0"/>
              <a:t>Combination of Virtual and F2F</a:t>
            </a:r>
          </a:p>
          <a:p>
            <a:r>
              <a:rPr lang="en-US" dirty="0"/>
              <a:t>Creating Tracks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E1022-5493-40B7-93A6-7FC24C5D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Schedule </a:t>
            </a:r>
          </a:p>
        </p:txBody>
      </p:sp>
    </p:spTree>
    <p:extLst>
      <p:ext uri="{BB962C8B-B14F-4D97-AF65-F5344CB8AC3E}">
        <p14:creationId xmlns:p14="http://schemas.microsoft.com/office/powerpoint/2010/main" val="11585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35D05-8A20-402E-BA80-0A2E9E02B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7A684-A8FE-477E-8739-134FBED1F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617907"/>
            <a:ext cx="10363200" cy="4572000"/>
          </a:xfrm>
        </p:spPr>
        <p:txBody>
          <a:bodyPr/>
          <a:lstStyle/>
          <a:p>
            <a:r>
              <a:rPr lang="en-US" dirty="0"/>
              <a:t>Texas History Teacher </a:t>
            </a:r>
          </a:p>
          <a:p>
            <a:r>
              <a:rPr lang="en-US" dirty="0"/>
              <a:t>Interventionist </a:t>
            </a:r>
          </a:p>
          <a:p>
            <a:r>
              <a:rPr lang="en-US" dirty="0"/>
              <a:t>Social Worker / Counselor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8A0F44-DE4B-4F1A-9DCB-B1503C2A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New Positions</a:t>
            </a:r>
          </a:p>
        </p:txBody>
      </p:sp>
    </p:spTree>
    <p:extLst>
      <p:ext uri="{BB962C8B-B14F-4D97-AF65-F5344CB8AC3E}">
        <p14:creationId xmlns:p14="http://schemas.microsoft.com/office/powerpoint/2010/main" val="11512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usiness plan presentation">
  <a:themeElements>
    <a:clrScheme name="Custom 5">
      <a:dk1>
        <a:srgbClr val="000000"/>
      </a:dk1>
      <a:lt1>
        <a:srgbClr val="FFFFFF"/>
      </a:lt1>
      <a:dk2>
        <a:srgbClr val="323232"/>
      </a:dk2>
      <a:lt2>
        <a:srgbClr val="C1C1C1"/>
      </a:lt2>
      <a:accent1>
        <a:srgbClr val="C00000"/>
      </a:accent1>
      <a:accent2>
        <a:srgbClr val="000000"/>
      </a:accent2>
      <a:accent3>
        <a:srgbClr val="656565"/>
      </a:accent3>
      <a:accent4>
        <a:srgbClr val="989898"/>
      </a:accent4>
      <a:accent5>
        <a:srgbClr val="CBCBCB"/>
      </a:accent5>
      <a:accent6>
        <a:srgbClr val="FF4040"/>
      </a:accent6>
      <a:hlink>
        <a:srgbClr val="00206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217</Words>
  <Application>Microsoft Office PowerPoint</Application>
  <PresentationFormat>Widescreen</PresentationFormat>
  <Paragraphs>116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Noto Sans Symbols</vt:lpstr>
      <vt:lpstr>Verdana</vt:lpstr>
      <vt:lpstr>Business plan presentation</vt:lpstr>
      <vt:lpstr>SDMC </vt:lpstr>
      <vt:lpstr>Agenda </vt:lpstr>
      <vt:lpstr>Returning Face-to-Face </vt:lpstr>
      <vt:lpstr>Budget – Enrollment </vt:lpstr>
      <vt:lpstr>Budget </vt:lpstr>
      <vt:lpstr>Possible Purchases </vt:lpstr>
      <vt:lpstr>Possible Purchases </vt:lpstr>
      <vt:lpstr>Master Schedule </vt:lpstr>
      <vt:lpstr>Possible New Positions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Hogg’s Reopening Plan</dc:title>
  <dc:creator>Saldana, Vanessa M</dc:creator>
  <cp:lastModifiedBy>Saldana, Vanessa M</cp:lastModifiedBy>
  <cp:revision>40</cp:revision>
  <dcterms:modified xsi:type="dcterms:W3CDTF">2021-01-28T15:03:32Z</dcterms:modified>
</cp:coreProperties>
</file>